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6" r:id="rId3"/>
  </p:sldMasterIdLst>
  <p:notesMasterIdLst>
    <p:notesMasterId r:id="rId9"/>
  </p:notesMasterIdLst>
  <p:sldIdLst>
    <p:sldId id="256" r:id="rId4"/>
    <p:sldId id="259" r:id="rId5"/>
    <p:sldId id="260" r:id="rId6"/>
    <p:sldId id="257" r:id="rId7"/>
    <p:sldId id="261" r:id="rId8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91AEF6-7FEA-495E-8D38-5ABD5BDA87A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2/25/2009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8626-624E-4115-B065-823B47923D9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731F5-919A-441B-9F35-9F7745DE08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ECC9D-ECDC-4609-85AE-876C753D43C1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BEBB6-6C58-41B1-A0A9-AC5345346EA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14" descr="redcel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2/25/2009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22F72C-F997-49CB-B338-6F15908AE35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33BE-448D-473E-8289-5B5AF7078E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310FAC-28A0-4B3C-AE97-2D9BA7C98A4D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19FD3-505C-4221-9461-6B943249B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A5616-6AA6-4DF2-A981-79DD440C54AF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A0103-02C9-4C6F-84CC-D3DDAC0C78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E306A-7B5E-44C3-B209-C35556A745E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B4529-B95C-4CD5-9323-2E2805840D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CA9E2A-FDB2-406A-86D7-794F8110C5EF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EE3D6-06A8-4954-A090-4C45E37410B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421BC-90B7-4175-9705-924311D24E72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0551F-C54B-4DD3-B7B2-968CA6394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A62DE-7BE2-4D9D-BD6C-222740CBFEC5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55E82-475B-4A63-B57B-D690E428CB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2F72C-F997-49CB-B338-6F15908AE35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33BE-448D-473E-8289-5B5AF7078E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67255C-27D9-4330-9B7E-DE568A5C0164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0C497-8E98-43F1-A140-61928F521D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708626-624E-4115-B065-823B47923D9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731F5-919A-441B-9F35-9F7745DE08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ECC9D-ECDC-4609-85AE-876C753D43C1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BEBB6-6C58-41B1-A0A9-AC5345346EA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393CC6-A905-412E-A565-2E3D4603A4A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185F64-7836-4922-BFEC-651CAE834C6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hf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393CC6-A905-412E-A565-2E3D4603A4A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185F64-7836-4922-BFEC-651CAE834C6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hf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42672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04BA39EF-9A06-4E04-9F3F-04087822A383}" type="datetimeFigureOut">
              <a:rPr lang="en-US" smtClean="0"/>
              <a:pPr/>
              <a:t>2/25/2009</a:t>
            </a:fld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A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22F72C-F997-49CB-B338-6F15908AE35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33BE-448D-473E-8289-5B5AF7078E1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310FAC-28A0-4B3C-AE97-2D9BA7C98A4D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19FD3-505C-4221-9461-6B943249B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A5616-6AA6-4DF2-A981-79DD440C54AF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A0103-02C9-4C6F-84CC-D3DDAC0C78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E306A-7B5E-44C3-B209-C35556A745E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B4529-B95C-4CD5-9323-2E2805840D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10FAC-28A0-4B3C-AE97-2D9BA7C98A4D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19FD3-505C-4221-9461-6B943249B1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CA9E2A-FDB2-406A-86D7-794F8110C5EF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EE3D6-06A8-4954-A090-4C45E37410B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6421BC-90B7-4175-9705-924311D24E72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0551F-C54B-4DD3-B7B2-968CA6394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A62DE-7BE2-4D9D-BD6C-222740CBFEC5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55E82-475B-4A63-B57B-D690E428CB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67255C-27D9-4330-9B7E-DE568A5C0164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0C497-8E98-43F1-A140-61928F521D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708626-624E-4115-B065-823B47923D9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731F5-919A-441B-9F35-9F7745DE08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ECC9D-ECDC-4609-85AE-876C753D43C1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BEBB6-6C58-41B1-A0A9-AC5345346EA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A5616-6AA6-4DF2-A981-79DD440C54AF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A0103-02C9-4C6F-84CC-D3DDAC0C78D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306A-7B5E-44C3-B209-C35556A745E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4529-B95C-4CD5-9323-2E2805840DC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9E2A-FDB2-406A-86D7-794F8110C5EF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EE3D6-06A8-4954-A090-4C45E37410B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21BC-90B7-4175-9705-924311D24E72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0551F-C54B-4DD3-B7B2-968CA639419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62DE-7BE2-4D9D-BD6C-222740CBFEC5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55E82-475B-4A63-B57B-D690E428CB6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7255C-27D9-4330-9B7E-DE568A5C0164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0C497-8E98-43F1-A140-61928F521D8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93CC6-A905-412E-A565-2E3D4603A4A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85F64-7836-4922-BFEC-651CAE834C6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redcellsinside"/>
          <p:cNvPicPr>
            <a:picLocks noChangeAspect="1" noChangeArrowheads="1"/>
          </p:cNvPicPr>
          <p:nvPr/>
        </p:nvPicPr>
        <p:blipFill>
          <a:blip r:embed="rId15"/>
          <a:srcRect t="203" r="2438" b="26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fld id="{5D393CC6-A905-412E-A565-2E3D4603A4A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6185F64-7836-4922-BFEC-651CAE834C6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CCECFF"/>
                </a:solidFill>
                <a:latin typeface="+mn-lt"/>
              </a:defRPr>
            </a:lvl1pPr>
          </a:lstStyle>
          <a:p>
            <a:fld id="{5D393CC6-A905-412E-A565-2E3D4603A4A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CCECFF"/>
                </a:solidFill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CCECFF"/>
                </a:solidFill>
                <a:latin typeface="+mn-lt"/>
              </a:defRPr>
            </a:lvl1pPr>
          </a:lstStyle>
          <a:p>
            <a:fld id="{96185F64-7836-4922-BFEC-651CAE834C6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ECFF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CCEC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CCEC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CCE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CCEC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EC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EC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EC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EC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CCEC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Cardiovascular%20fitness-%20The%20circulatory%20system.ppt" TargetMode="External"/><Relationship Id="rId2" Type="http://schemas.openxmlformats.org/officeDocument/2006/relationships/hyperlink" Target="Cardiorespiratory.ppt" TargetMode="External"/><Relationship Id="rId1" Type="http://schemas.openxmlformats.org/officeDocument/2006/relationships/slideLayout" Target="../slideLayouts/slideLayout26.xml"/><Relationship Id="rId5" Type="http://schemas.openxmlformats.org/officeDocument/2006/relationships/hyperlink" Target="Cardiorespiratory%20adaptations.ppt" TargetMode="External"/><Relationship Id="rId4" Type="http://schemas.openxmlformats.org/officeDocument/2006/relationships/hyperlink" Target="How%20training%20and%20fitness%20affect%20the%20heart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smtClean="0"/>
              <a:t>FITNESS SPORTS SCIENCE</a:t>
            </a:r>
            <a:endParaRPr lang="en-AU" sz="5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 smtClean="0"/>
              <a:t>SRFFIT005B </a:t>
            </a:r>
          </a:p>
          <a:p>
            <a:r>
              <a:rPr lang="en-US" dirty="0" smtClean="0"/>
              <a:t>Element Two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Competency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SRFFIT005B </a:t>
            </a:r>
          </a:p>
          <a:p>
            <a:pPr lvl="1"/>
            <a:r>
              <a:rPr lang="en-AU" b="1" dirty="0" smtClean="0"/>
              <a:t>APPLY BASIC EXERCISE SCIENCE TO EXERCISE INSTRUCTION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1F3D-1EDF-4900-AA9A-67D16B6AE52E}" type="datetime1">
              <a:rPr lang="en-AU"/>
              <a:pPr/>
              <a:t>25/02/2009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F4B8B-2562-48F0-9904-C610F84085BA}" type="slidenum">
              <a:rPr lang="en-AU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APPLY BASIC EXERCISE SCIENCE TO EXERCISE INSTRUCTION</a:t>
            </a:r>
            <a:br>
              <a:rPr lang="en-AU" b="1" dirty="0" smtClean="0"/>
            </a:br>
            <a:r>
              <a:rPr lang="en-AU" b="1" dirty="0" smtClean="0"/>
              <a:t>Performance Criteria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AU" b="1" dirty="0" smtClean="0"/>
              <a:t>1  Use anatomical terminology and descriptions of the musculoskeletal structure of the body when instructing clients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2  </a:t>
            </a:r>
            <a:r>
              <a:rPr lang="en-AU" b="1" dirty="0" smtClean="0">
                <a:solidFill>
                  <a:srgbClr val="FF0000"/>
                </a:solidFill>
              </a:rPr>
              <a:t>Relate the functioning of the cardio–respiratory system to exercise instruction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b="1" dirty="0" smtClean="0"/>
              <a:t>3  Apply a knowledge of the body’s energy systems to exercise instruction</a:t>
            </a:r>
            <a:endParaRPr lang="en-AU" dirty="0" smtClean="0"/>
          </a:p>
          <a:p>
            <a:pPr>
              <a:buNone/>
            </a:pPr>
            <a:r>
              <a:rPr lang="en-AU" b="1" dirty="0" smtClean="0"/>
              <a:t>4  Use a knowledge of the lever systems of the human body and resistance equipment to set safe and effective exercise intensities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3700A-6316-4887-8B03-FA1488E1E129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F7E9C-BD87-4E49-AD93-A3A5ABBC683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1" dirty="0" smtClean="0"/>
              <a:t>2  </a:t>
            </a:r>
            <a:r>
              <a:rPr lang="en-AU" sz="2800" b="1" dirty="0" smtClean="0">
                <a:solidFill>
                  <a:srgbClr val="FF0000"/>
                </a:solidFill>
              </a:rPr>
              <a:t>Relate the functioning of the cardio–respiratory system to exercise instruction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1"/>
            <a:r>
              <a:rPr lang="en-AU" dirty="0" smtClean="0"/>
              <a:t>Identify and explain the structure and function of the various parts of the </a:t>
            </a:r>
            <a:r>
              <a:rPr lang="en-AU" b="1" i="1" dirty="0" smtClean="0"/>
              <a:t>cardio–respiratory system</a:t>
            </a:r>
            <a:r>
              <a:rPr lang="en-AU" dirty="0" smtClean="0"/>
              <a:t>, related to exercise to clients</a:t>
            </a:r>
            <a:endParaRPr lang="en-AU" sz="1800" dirty="0" smtClean="0"/>
          </a:p>
          <a:p>
            <a:pPr lvl="1"/>
            <a:r>
              <a:rPr lang="en-AU" dirty="0" smtClean="0"/>
              <a:t>Relate the process of transport and exchange of oxygen and carbon dioxide during exercise to fitness outcomes when instructing clients</a:t>
            </a:r>
            <a:endParaRPr lang="en-AU" sz="1800" dirty="0" smtClean="0"/>
          </a:p>
          <a:p>
            <a:pPr lvl="1"/>
            <a:r>
              <a:rPr lang="en-AU" dirty="0" smtClean="0"/>
              <a:t>Measure client heart rates and blood pressure responses during </a:t>
            </a:r>
            <a:r>
              <a:rPr lang="en-AU" b="1" i="1" dirty="0" err="1" smtClean="0"/>
              <a:t>submaximal</a:t>
            </a:r>
            <a:r>
              <a:rPr lang="en-AU" b="1" i="1" dirty="0" smtClean="0"/>
              <a:t> aerobic activity</a:t>
            </a:r>
            <a:r>
              <a:rPr lang="en-AU" dirty="0" smtClean="0"/>
              <a:t> and used to set training loads to target specific client energy system involvement</a:t>
            </a:r>
            <a:endParaRPr lang="en-AU" sz="1800" dirty="0" smtClean="0"/>
          </a:p>
          <a:p>
            <a:pPr lvl="1"/>
            <a:r>
              <a:rPr lang="en-AU" dirty="0" smtClean="0"/>
              <a:t>Use ratings of perceived exertion during </a:t>
            </a:r>
            <a:r>
              <a:rPr lang="en-AU" b="1" i="1" dirty="0" err="1" smtClean="0"/>
              <a:t>submaximal</a:t>
            </a:r>
            <a:r>
              <a:rPr lang="en-AU" b="1" i="1" dirty="0" smtClean="0"/>
              <a:t> aerobic activity</a:t>
            </a:r>
            <a:r>
              <a:rPr lang="en-AU" dirty="0" smtClean="0"/>
              <a:t>, muscle endurance activities, lactate endurance and maximal strength activities to measure and adjust the work intensity of clients</a:t>
            </a:r>
            <a:endParaRPr lang="en-AU" sz="1800" dirty="0" smtClean="0"/>
          </a:p>
          <a:p>
            <a:pPr lvl="1"/>
            <a:r>
              <a:rPr lang="en-AU" dirty="0" smtClean="0"/>
              <a:t>Compare the oxygen demands for various fitness activities </a:t>
            </a:r>
            <a:endParaRPr lang="en-AU" sz="1800" dirty="0" smtClean="0"/>
          </a:p>
          <a:p>
            <a:pPr lvl="1"/>
            <a:r>
              <a:rPr lang="en-AU" dirty="0" smtClean="0"/>
              <a:t>Explain the physiological adaptations of the cardio–respiratory system as a result of fitness training to clients</a:t>
            </a:r>
            <a:endParaRPr lang="en-AU" sz="1800" dirty="0" smtClean="0"/>
          </a:p>
          <a:p>
            <a:pPr lvl="1"/>
            <a:r>
              <a:rPr lang="en-AU" dirty="0" smtClean="0"/>
              <a:t>Recognise and use symptoms and effects of specific muscular fatigue and blood lactate accumulation during muscle endurance activities to adjust exercise intensity</a:t>
            </a:r>
            <a:endParaRPr lang="en-AU" sz="18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9766F-089B-445F-A53A-43D2BAAB9585}" type="datetime1">
              <a:rPr lang="en-AU"/>
              <a:pPr/>
              <a:t>25/02/2009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BCBB-AFA2-45C0-B1E2-F9D9F7B4872B}" type="slidenum">
              <a:rPr lang="en-AU"/>
              <a:pPr/>
              <a:t>4</a:t>
            </a:fld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Cardio-respiratory System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rId2" action="ppaction://hlinkpres?slideindex=1&amp;slidetitle="/>
              </a:rPr>
              <a:t>Cardiorespiratory.ppt</a:t>
            </a:r>
            <a:endParaRPr lang="en-AU" dirty="0" smtClean="0"/>
          </a:p>
          <a:p>
            <a:r>
              <a:rPr lang="en-AU" dirty="0" smtClean="0">
                <a:hlinkClick r:id="rId3" action="ppaction://hlinkpres?slideindex=1&amp;slidetitle="/>
              </a:rPr>
              <a:t>Cardiovascular fitness- The circulatory </a:t>
            </a:r>
            <a:r>
              <a:rPr lang="en-AU" dirty="0" err="1" smtClean="0">
                <a:hlinkClick r:id="rId3" action="ppaction://hlinkpres?slideindex=1&amp;slidetitle="/>
              </a:rPr>
              <a:t>system.ppt</a:t>
            </a:r>
            <a:endParaRPr lang="en-AU" dirty="0" smtClean="0"/>
          </a:p>
          <a:p>
            <a:r>
              <a:rPr lang="en-AU" dirty="0" smtClean="0">
                <a:hlinkClick r:id="rId4" action="ppaction://hlinkpres?slideindex=1&amp;slidetitle="/>
              </a:rPr>
              <a:t>How training and fitness affect the </a:t>
            </a:r>
            <a:r>
              <a:rPr lang="en-AU" dirty="0" err="1" smtClean="0">
                <a:hlinkClick r:id="rId4" action="ppaction://hlinkpres?slideindex=1&amp;slidetitle="/>
              </a:rPr>
              <a:t>heart.ppt</a:t>
            </a:r>
            <a:endParaRPr lang="en-AU" dirty="0" smtClean="0"/>
          </a:p>
          <a:p>
            <a:r>
              <a:rPr lang="en-AU" dirty="0" err="1" smtClean="0">
                <a:hlinkClick r:id="rId5" action="ppaction://hlinkpres?slideindex=1&amp;slidetitle="/>
              </a:rPr>
              <a:t>Cardiorespiratory</a:t>
            </a:r>
            <a:r>
              <a:rPr lang="en-AU" dirty="0" smtClean="0">
                <a:hlinkClick r:id="rId5" action="ppaction://hlinkpres?slideindex=1&amp;slidetitle="/>
              </a:rPr>
              <a:t> </a:t>
            </a:r>
            <a:r>
              <a:rPr lang="en-AU" dirty="0" err="1" smtClean="0">
                <a:hlinkClick r:id="rId5" action="ppaction://hlinkpres?slideindex=1&amp;slidetitle="/>
              </a:rPr>
              <a:t>adaptations.ppt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2F72C-F997-49CB-B338-6F15908AE353}" type="datetime1">
              <a:rPr lang="en-AU" smtClean="0"/>
              <a:pPr/>
              <a:t>25/02/2009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233BE-448D-473E-8289-5B5AF7078E1D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0251">
  <a:themeElements>
    <a:clrScheme name="">
      <a:dk1>
        <a:srgbClr val="CCCCCC"/>
      </a:dk1>
      <a:lt1>
        <a:srgbClr val="FFFFFF"/>
      </a:lt1>
      <a:dk2>
        <a:srgbClr val="66CCFF"/>
      </a:dk2>
      <a:lt2>
        <a:srgbClr val="E6E6E6"/>
      </a:lt2>
      <a:accent1>
        <a:srgbClr val="4C4C4C"/>
      </a:accent1>
      <a:accent2>
        <a:srgbClr val="CCCCCC"/>
      </a:accent2>
      <a:accent3>
        <a:srgbClr val="FFFFFF"/>
      </a:accent3>
      <a:accent4>
        <a:srgbClr val="AEAEAE"/>
      </a:accent4>
      <a:accent5>
        <a:srgbClr val="B2B2B2"/>
      </a:accent5>
      <a:accent6>
        <a:srgbClr val="B9B9B9"/>
      </a:accent6>
      <a:hlink>
        <a:srgbClr val="66FFFF"/>
      </a:hlink>
      <a:folHlink>
        <a:srgbClr val="66FF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ue Galaxy">
  <a:themeElements>
    <a:clrScheme name="Blue Galax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ue Galaxy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 Galax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alax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alax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alax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alax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alax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alax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</TotalTime>
  <Words>260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Blank</vt:lpstr>
      <vt:lpstr>00251</vt:lpstr>
      <vt:lpstr>Blue Galaxy</vt:lpstr>
      <vt:lpstr>FITNESS SPORTS SCIENCE</vt:lpstr>
      <vt:lpstr>Competency</vt:lpstr>
      <vt:lpstr>APPLY BASIC EXERCISE SCIENCE TO EXERCISE INSTRUCTION Performance Criteria</vt:lpstr>
      <vt:lpstr>2  Relate the functioning of the cardio–respiratory system to exercise instruction</vt:lpstr>
      <vt:lpstr>Cardio-respiratory System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FITNESS SPORTS SCIENCE</dc:title>
  <dc:creator>Lyn Clarkson</dc:creator>
  <cp:lastModifiedBy>Lyn Clarkson</cp:lastModifiedBy>
  <cp:revision>5</cp:revision>
  <dcterms:created xsi:type="dcterms:W3CDTF">2008-11-18T01:27:06Z</dcterms:created>
  <dcterms:modified xsi:type="dcterms:W3CDTF">2009-02-24T22:37:48Z</dcterms:modified>
</cp:coreProperties>
</file>